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jIsq+zsbbj3qNevzXLDGh4TIoP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E8FF619-CD3C-4384-B978-DA2FFE67C02F}">
  <a:tblStyle styleId="{DE8FF619-CD3C-4384-B978-DA2FFE67C02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Adopted by board</a:t>
            </a:r>
            <a:endParaRPr/>
          </a:p>
        </p:txBody>
      </p:sp>
      <p:sp>
        <p:nvSpPr>
          <p:cNvPr id="146" name="Google Shape;146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/>
              <a:t>Vote by secret ballot or motion to accept the slate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/>
              <a:t>Use poll to secretary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/>
              <a:t>Officers appointed at first board meeting</a:t>
            </a:r>
            <a:endParaRPr/>
          </a:p>
          <a:p>
            <a:pPr indent="-139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6" name="Google Shape;156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-Quorum is 1/10 (4.7 &gt; 5 )</a:t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Additions?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-Please allow for efficient completion of the agenda items</a:t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Young – 5926 Yates Ford</a:t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44323e062c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Young – 5926 Yates Ford</a:t>
            </a:r>
            <a:endParaRPr/>
          </a:p>
        </p:txBody>
      </p:sp>
      <p:sp>
        <p:nvSpPr>
          <p:cNvPr id="104" name="Google Shape;104;g244323e062c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Spring cleanup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Trash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Lien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Non-payment of dues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Will be updated annually until sale or foreclosure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Only other option is to force a sale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Road preservation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	Don’t turn tires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	Stay off the sides of the road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	Don’t force trucks to the side of the road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	Request that heavy trucks (especially tandem axle) back in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>
                <a:solidFill>
                  <a:schemeClr val="lt1"/>
                </a:solidFill>
              </a:rPr>
              <a:t>Plowing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>
                <a:solidFill>
                  <a:schemeClr val="lt1"/>
                </a:solidFill>
              </a:rPr>
              <a:t>Custom Care</a:t>
            </a:r>
            <a:endParaRPr>
              <a:solidFill>
                <a:schemeClr val="dk1"/>
              </a:solidFill>
            </a:endParaRPr>
          </a:p>
          <a:p>
            <a:pPr indent="-228600" lvl="1" marL="685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>
                <a:solidFill>
                  <a:schemeClr val="dk1"/>
                </a:solidFill>
              </a:rPr>
              <a:t>	-per visit billing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None/>
            </a:pPr>
            <a:r>
              <a:rPr lang="en-US">
                <a:solidFill>
                  <a:schemeClr val="dk1"/>
                </a:solidFill>
              </a:rPr>
              <a:t>	-sand</a:t>
            </a:r>
            <a:endParaRPr/>
          </a:p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Google Drive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All documents except lot specific lot documents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E-mail secretary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House Fire</a:t>
            </a:r>
            <a:endParaRPr/>
          </a:p>
          <a:p>
            <a:pPr indent="-1714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en-US">
                <a:solidFill>
                  <a:schemeClr val="lt1"/>
                </a:solidFill>
              </a:rPr>
              <a:t>Neighborhood pitched in to assist</a:t>
            </a:r>
            <a:endParaRPr/>
          </a:p>
          <a:p>
            <a:pPr indent="-95250" lvl="1" marL="628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1" name="Google Shape;11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46caf4e4e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46caf4e4e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446caf4e4e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Laurel</a:t>
            </a:r>
            <a:endParaRPr/>
          </a:p>
        </p:txBody>
      </p:sp>
      <p:sp>
        <p:nvSpPr>
          <p:cNvPr id="125" name="Google Shape;12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46caf4e4e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46caf4e4e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2446caf4e4e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95250" lvl="0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5250" lvl="1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5250" lvl="2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95250" lvl="3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5250" lvl="4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95250" lvl="5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95250" lvl="6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95250" lvl="7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95250" lvl="8" marL="17145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171450" lvl="0" marL="17145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A9D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ctrTitle"/>
          </p:nvPr>
        </p:nvSpPr>
        <p:spPr>
          <a:xfrm>
            <a:off x="1055285" y="2675037"/>
            <a:ext cx="9878100" cy="300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0"/>
              <a:buFont typeface="Calibri"/>
              <a:buNone/>
            </a:pPr>
            <a:r>
              <a:rPr b="1" lang="en-US" sz="5400"/>
              <a:t>Cannon Bluff</a:t>
            </a:r>
            <a:r>
              <a:rPr b="1" lang="en-US" sz="5400">
                <a:solidFill>
                  <a:schemeClr val="lt1"/>
                </a:solidFill>
              </a:rPr>
              <a:t> Homeowners Association Annual Meeting </a:t>
            </a:r>
            <a:br>
              <a:rPr b="1" lang="en-US" sz="5400">
                <a:solidFill>
                  <a:schemeClr val="lt1"/>
                </a:solidFill>
              </a:rPr>
            </a:br>
            <a:r>
              <a:rPr b="1" lang="en-US" sz="5400">
                <a:solidFill>
                  <a:schemeClr val="lt1"/>
                </a:solidFill>
              </a:rPr>
              <a:t>2023</a:t>
            </a:r>
            <a:endParaRPr b="1" sz="54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0"/>
              <a:buFont typeface="Calibri"/>
              <a:buNone/>
            </a:pPr>
            <a:r>
              <a:t/>
            </a:r>
            <a:endParaRPr b="1"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0"/>
              <a:buFont typeface="Calibri"/>
              <a:buNone/>
            </a:pPr>
            <a:r>
              <a:t/>
            </a:r>
            <a:endParaRPr b="1" sz="54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59762"/>
              <a:buFont typeface="Calibri"/>
              <a:buNone/>
            </a:pPr>
            <a:r>
              <a:rPr b="1" lang="en-US" sz="3755"/>
              <a:t>Please Sign in and file any proxies with the Secretary</a:t>
            </a:r>
            <a:endParaRPr b="1" sz="3755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29"/>
          <p:cNvGraphicFramePr/>
          <p:nvPr/>
        </p:nvGraphicFramePr>
        <p:xfrm>
          <a:off x="308825" y="26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{DE8FF619-CD3C-4384-B978-DA2FFE67C02F}</a:tableStyleId>
              </a:tblPr>
              <a:tblGrid>
                <a:gridCol w="3136225"/>
                <a:gridCol w="1403325"/>
              </a:tblGrid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Total Income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$17,052.00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    </a:t>
                      </a:r>
                      <a:r>
                        <a:rPr b="1" lang="en-US" sz="1100"/>
                        <a:t>Park Maintenance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$10,400.00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          </a:t>
                      </a:r>
                      <a:r>
                        <a:rPr lang="en-US" sz="1100"/>
                        <a:t>Routine Maintenance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$2,500.00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Contingency (storm damage)*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$1,500.00</a:t>
                      </a:r>
                      <a:endParaRPr sz="1100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Repairs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$600.00</a:t>
                      </a:r>
                      <a:endParaRPr sz="1100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Reserve Funding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$3,450.00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Reserve Study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$2,350.00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553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     </a:t>
                      </a:r>
                      <a:r>
                        <a:rPr b="1" lang="en-US" sz="1100"/>
                        <a:t>Management &amp; Administrative Expenses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$6,652.00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Tax Prep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$325.00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CPA Services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$2,700.00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Quickbooks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$300.00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Insurance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$2,000.00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Printing/Postage/Envelopes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$1,020.00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Misc. (Zoom, Google drive, etc)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$167.00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          </a:t>
                      </a:r>
                      <a:r>
                        <a:rPr lang="en-US" sz="1100"/>
                        <a:t>Licenses/Permits/Fees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$140.00</a:t>
                      </a:r>
                      <a:endParaRPr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0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Total Expenses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/>
                        <a:t>$17,052.00</a:t>
                      </a:r>
                      <a:endParaRPr b="1" sz="11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AAAA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9" name="Google Shape;149;p29"/>
          <p:cNvSpPr/>
          <p:nvPr/>
        </p:nvSpPr>
        <p:spPr>
          <a:xfrm>
            <a:off x="5695600" y="1387700"/>
            <a:ext cx="3079200" cy="1447800"/>
          </a:xfrm>
          <a:prstGeom prst="wedgeRectCallout">
            <a:avLst>
              <a:gd fmla="val -77195" name="adj1"/>
              <a:gd fmla="val 123379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FY23</a:t>
            </a:r>
            <a:endParaRPr b="1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CPA ($2,700) replaced PMI management ($5,500)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Savings $2,800</a:t>
            </a:r>
            <a:endParaRPr b="1"/>
          </a:p>
        </p:txBody>
      </p:sp>
      <p:sp>
        <p:nvSpPr>
          <p:cNvPr id="150" name="Google Shape;150;p29"/>
          <p:cNvSpPr/>
          <p:nvPr/>
        </p:nvSpPr>
        <p:spPr>
          <a:xfrm>
            <a:off x="7257275" y="3275081"/>
            <a:ext cx="3079200" cy="1349700"/>
          </a:xfrm>
          <a:prstGeom prst="wedgeRectCallout">
            <a:avLst>
              <a:gd fmla="val -126077" name="adj1"/>
              <a:gd fmla="val 618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FY24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Next year we’ll be fully self managed ($0)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S</a:t>
            </a:r>
            <a:r>
              <a:rPr b="1" lang="en-US">
                <a:solidFill>
                  <a:schemeClr val="dk1"/>
                </a:solidFill>
              </a:rPr>
              <a:t>avings $2,700</a:t>
            </a:r>
            <a:endParaRPr/>
          </a:p>
        </p:txBody>
      </p:sp>
      <p:sp>
        <p:nvSpPr>
          <p:cNvPr id="151" name="Google Shape;151;p29"/>
          <p:cNvSpPr txBox="1"/>
          <p:nvPr/>
        </p:nvSpPr>
        <p:spPr>
          <a:xfrm>
            <a:off x="5813200" y="378550"/>
            <a:ext cx="4742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FY23 Budget</a:t>
            </a:r>
            <a:endParaRPr b="1" sz="3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7195000" y="4927975"/>
            <a:ext cx="3079200" cy="1760700"/>
          </a:xfrm>
          <a:prstGeom prst="wedgeRectCallout">
            <a:avLst>
              <a:gd fmla="val -122220" name="adj1"/>
              <a:gd fmla="val -4518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/>
              <a:t>FY24</a:t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Requesting members elect to receive </a:t>
            </a:r>
            <a:r>
              <a:rPr lang="en-US"/>
              <a:t>official</a:t>
            </a:r>
            <a:r>
              <a:rPr lang="en-US"/>
              <a:t> HOA correspondence via email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Savings Potential $1,020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Election of Board Members</a:t>
            </a:r>
            <a:endParaRPr/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Slate of Nominees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/>
              <a:t>Nominations from the floor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en-US"/>
              <a:t>Vote (vote for no more than 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Results will be posted to the website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/>
          <p:nvPr>
            <p:ph type="title"/>
          </p:nvPr>
        </p:nvSpPr>
        <p:spPr>
          <a:xfrm>
            <a:off x="687275" y="1536550"/>
            <a:ext cx="10515600" cy="293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Adjourn</a:t>
            </a:r>
            <a:endParaRPr b="1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50"/>
              <a:t>Please d</a:t>
            </a:r>
            <a:r>
              <a:rPr lang="en-US" sz="3550"/>
              <a:t>rive safe</a:t>
            </a:r>
            <a:endParaRPr sz="3550"/>
          </a:p>
          <a:p>
            <a:pPr indent="0" lvl="0" marL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550"/>
              <a:t>Slow down for children, dog walkers and turtles :-)</a:t>
            </a:r>
            <a:endParaRPr b="1" sz="355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/>
              <a:t>Meeting Decorum</a:t>
            </a:r>
            <a:endParaRPr/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05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50"/>
              <a:buChar char="•"/>
            </a:pPr>
            <a:r>
              <a:rPr lang="en-US" sz="2550"/>
              <a:t>Please wait to be recognized (raise a hand)</a:t>
            </a:r>
            <a:endParaRPr sz="2550"/>
          </a:p>
          <a:p>
            <a:pPr indent="-3905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50"/>
              <a:buChar char="•"/>
            </a:pPr>
            <a:r>
              <a:rPr lang="en-US" sz="2550"/>
              <a:t>Direct comments to the chair</a:t>
            </a:r>
            <a:endParaRPr sz="255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2550"/>
              <a:t>Keep in mind that we’re neighbors, the board are volunteers, and we all have shared interests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ctrTitle"/>
          </p:nvPr>
        </p:nvSpPr>
        <p:spPr>
          <a:xfrm>
            <a:off x="1412156" y="12"/>
            <a:ext cx="91440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b="1" lang="en-US" sz="5400"/>
              <a:t>Agenda</a:t>
            </a:r>
            <a:endParaRPr/>
          </a:p>
        </p:txBody>
      </p:sp>
      <p:sp>
        <p:nvSpPr>
          <p:cNvPr id="95" name="Google Shape;95;p3"/>
          <p:cNvSpPr txBox="1"/>
          <p:nvPr>
            <p:ph idx="1" type="subTitle"/>
          </p:nvPr>
        </p:nvSpPr>
        <p:spPr>
          <a:xfrm>
            <a:off x="737175" y="1532250"/>
            <a:ext cx="10290600" cy="4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Attendance / Decorum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Agenda Review / Corrections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Welcome New Neighbors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Announcements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President’s Report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Treasurer’s Report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Election of Directors (vote for  no more than 5)</a:t>
            </a:r>
            <a:endParaRPr>
              <a:solidFill>
                <a:srgbClr val="FFFFFF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ts val="2400"/>
              <a:buChar char="•"/>
            </a:pPr>
            <a:r>
              <a:rPr lang="en-US">
                <a:solidFill>
                  <a:srgbClr val="FFFFFF"/>
                </a:solidFill>
              </a:rPr>
              <a:t>Adjourn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/>
              <a:t>A Warm W</a:t>
            </a:r>
            <a:r>
              <a:rPr b="1" lang="en-US">
                <a:solidFill>
                  <a:schemeClr val="lt1"/>
                </a:solidFill>
              </a:rPr>
              <a:t>elcome</a:t>
            </a:r>
            <a:r>
              <a:rPr b="1" lang="en-US"/>
              <a:t> Our New Neighbors</a:t>
            </a:r>
            <a:endParaRPr/>
          </a:p>
        </p:txBody>
      </p:sp>
      <p:sp>
        <p:nvSpPr>
          <p:cNvPr id="101" name="Google Shape;101;p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11242 Caisson				Brandon and Crystal Carter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11226 Caisson				Stephen and Cynthia Jones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5008 Cannon Bluff			Amanda Gonzalez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4920 Lanyard				Ashley Humphrey and Litton Dakota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4915 Lanyard				Leah and Chun 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4925 Wolf Run Shoals		Michael and Michelle Ogden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5012 Observer				William and Janice Dennis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4323e062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/>
              <a:t>Announcements</a:t>
            </a:r>
            <a:endParaRPr/>
          </a:p>
        </p:txBody>
      </p:sp>
      <p:sp>
        <p:nvSpPr>
          <p:cNvPr id="107" name="Google Shape;107;g244323e062c_0_9"/>
          <p:cNvSpPr txBox="1"/>
          <p:nvPr>
            <p:ph idx="1" type="body"/>
          </p:nvPr>
        </p:nvSpPr>
        <p:spPr>
          <a:xfrm>
            <a:off x="838200" y="1825625"/>
            <a:ext cx="8515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HOA </a:t>
            </a:r>
            <a:r>
              <a:rPr lang="en-US"/>
              <a:t>Address Change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Directory Update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Quickbooks invoicing and online payment option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Stay Connected</a:t>
            </a:r>
            <a:endParaRPr/>
          </a:p>
          <a:p>
            <a:pPr indent="-334327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Char char="•"/>
            </a:pPr>
            <a:r>
              <a:rPr lang="en-US">
                <a:solidFill>
                  <a:schemeClr val="lt1"/>
                </a:solidFill>
              </a:rPr>
              <a:t>Website</a:t>
            </a:r>
            <a:endParaRPr>
              <a:solidFill>
                <a:schemeClr val="lt1"/>
              </a:solidFill>
            </a:endParaRPr>
          </a:p>
          <a:p>
            <a:pPr indent="-334327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Char char="•"/>
            </a:pPr>
            <a:r>
              <a:rPr lang="en-US">
                <a:solidFill>
                  <a:schemeClr val="lt1"/>
                </a:solidFill>
              </a:rPr>
              <a:t>Facebook</a:t>
            </a:r>
            <a:endParaRPr>
              <a:solidFill>
                <a:schemeClr val="lt1"/>
              </a:solidFill>
            </a:endParaRPr>
          </a:p>
          <a:p>
            <a:pPr indent="-334327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Char char="•"/>
            </a:pPr>
            <a:r>
              <a:rPr lang="en-US">
                <a:solidFill>
                  <a:schemeClr val="lt1"/>
                </a:solidFill>
              </a:rPr>
              <a:t>Nextdoor</a:t>
            </a:r>
            <a:endParaRPr>
              <a:solidFill>
                <a:schemeClr val="lt1"/>
              </a:solidFill>
            </a:endParaRPr>
          </a:p>
          <a:p>
            <a:pPr indent="-334327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75000"/>
              <a:buChar char="•"/>
            </a:pPr>
            <a:r>
              <a:rPr lang="en-US">
                <a:solidFill>
                  <a:schemeClr val="lt1"/>
                </a:solidFill>
              </a:rPr>
              <a:t>Email the Board at Info@cannonbluff.org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President’s Report</a:t>
            </a:r>
            <a:endParaRPr/>
          </a:p>
        </p:txBody>
      </p:sp>
      <p:sp>
        <p:nvSpPr>
          <p:cNvPr id="114" name="Google Shape;114;p7"/>
          <p:cNvSpPr txBox="1"/>
          <p:nvPr>
            <p:ph idx="1" type="body"/>
          </p:nvPr>
        </p:nvSpPr>
        <p:spPr>
          <a:xfrm>
            <a:off x="838200" y="1386713"/>
            <a:ext cx="10515600" cy="5106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/>
              <a:t>Change in management</a:t>
            </a:r>
            <a:endParaRPr sz="2590"/>
          </a:p>
          <a:p>
            <a:pPr indent="-3930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>
                <a:solidFill>
                  <a:schemeClr val="lt1"/>
                </a:solidFill>
              </a:rPr>
              <a:t>Dropped PMI – saves over $6000/yr</a:t>
            </a:r>
            <a:endParaRPr sz="2590">
              <a:solidFill>
                <a:schemeClr val="lt1"/>
              </a:solidFill>
            </a:endParaRPr>
          </a:p>
          <a:p>
            <a:pPr indent="-39306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>
                <a:solidFill>
                  <a:schemeClr val="lt1"/>
                </a:solidFill>
              </a:rPr>
              <a:t>Now self managed</a:t>
            </a:r>
            <a:endParaRPr sz="2590">
              <a:solidFill>
                <a:schemeClr val="lt1"/>
              </a:solidFill>
            </a:endParaRPr>
          </a:p>
          <a:p>
            <a:pPr indent="-39306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>
                <a:solidFill>
                  <a:schemeClr val="lt1"/>
                </a:solidFill>
              </a:rPr>
              <a:t>Official address:</a:t>
            </a:r>
            <a:endParaRPr sz="259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lt1"/>
                </a:solidFill>
              </a:rPr>
              <a:t>CBHOA</a:t>
            </a:r>
            <a:endParaRPr sz="259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lt1"/>
                </a:solidFill>
              </a:rPr>
              <a:t>c.o Carl Lude</a:t>
            </a:r>
            <a:endParaRPr sz="259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lt1"/>
                </a:solidFill>
              </a:rPr>
              <a:t>10041 Lake Occoquan Dr</a:t>
            </a:r>
            <a:endParaRPr sz="259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90">
                <a:solidFill>
                  <a:schemeClr val="lt1"/>
                </a:solidFill>
              </a:rPr>
              <a:t>Manassas, VA 20111</a:t>
            </a:r>
            <a:endParaRPr sz="2590">
              <a:solidFill>
                <a:schemeClr val="lt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90"/>
          </a:p>
          <a:p>
            <a:pPr indent="-3930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/>
              <a:t>Unexploded civil war ordnance found on Ramrod</a:t>
            </a:r>
            <a:endParaRPr sz="2590"/>
          </a:p>
          <a:p>
            <a:pPr indent="-39306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90"/>
              <a:buChar char="•"/>
            </a:pPr>
            <a:r>
              <a:rPr lang="en-US" sz="2590"/>
              <a:t>Reserve Study Update (next slide)</a:t>
            </a:r>
            <a:endParaRPr sz="259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46caf4e4e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Reserve Study Summary</a:t>
            </a:r>
            <a:endParaRPr/>
          </a:p>
        </p:txBody>
      </p:sp>
      <p:sp>
        <p:nvSpPr>
          <p:cNvPr id="121" name="Google Shape;121;g2446caf4e4e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Recommended Reserve Funding: We recommend the following in order to achieve a stable and equitable Cash Flow Methodology Funding Plan: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b="1"/>
          </a:p>
          <a:p>
            <a:pPr indent="-334327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Phased increases of approximately $4,400 from 2024 through 2027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Reduced stable contributions of $10,000 from 2028 through 2030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Decrease to $4,800 by 2031 due to fully funding for replacement of asphalt pavement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Initial adjustment in Reserve Contributions of $4,450 represents an average annual increase of $18.86 per homeowner and about a twenty-six percent (26.1%) adjustment in the 2023 total Operating Budget of $17,052.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>
            <p:ph type="title"/>
          </p:nvPr>
        </p:nvSpPr>
        <p:spPr>
          <a:xfrm>
            <a:off x="838200" y="-1206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1"/>
                </a:solidFill>
              </a:rPr>
              <a:t>Treasurer’s Report</a:t>
            </a:r>
            <a:endParaRPr/>
          </a:p>
        </p:txBody>
      </p:sp>
      <p:sp>
        <p:nvSpPr>
          <p:cNvPr id="128" name="Google Shape;128;p9"/>
          <p:cNvSpPr txBox="1"/>
          <p:nvPr/>
        </p:nvSpPr>
        <p:spPr>
          <a:xfrm>
            <a:off x="1790575" y="1536125"/>
            <a:ext cx="847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9"/>
          <p:cNvSpPr txBox="1"/>
          <p:nvPr>
            <p:ph idx="1" type="body"/>
          </p:nvPr>
        </p:nvSpPr>
        <p:spPr>
          <a:xfrm>
            <a:off x="838200" y="1825625"/>
            <a:ext cx="10515600" cy="46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63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Operating account balance (Checking) = $11,463.49</a:t>
            </a:r>
            <a:endParaRPr/>
          </a:p>
          <a:p>
            <a:pPr indent="-46355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Capital Account</a:t>
            </a:r>
            <a:endParaRPr/>
          </a:p>
          <a:p>
            <a:pPr indent="-4064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>
                <a:solidFill>
                  <a:schemeClr val="lt1"/>
                </a:solidFill>
              </a:rPr>
              <a:t>$10,000 in 6-month CD</a:t>
            </a:r>
            <a:endParaRPr>
              <a:solidFill>
                <a:schemeClr val="lt1"/>
              </a:solidFill>
            </a:endParaRPr>
          </a:p>
          <a:p>
            <a:pPr indent="-40640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>
                <a:solidFill>
                  <a:schemeClr val="lt1"/>
                </a:solidFill>
              </a:rPr>
              <a:t>$25,000 in 12-month CD </a:t>
            </a:r>
            <a:endParaRPr>
              <a:solidFill>
                <a:schemeClr val="lt1"/>
              </a:solidFill>
            </a:endParaRPr>
          </a:p>
          <a:p>
            <a:pPr indent="-46355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All dues FY23 dues have been paid and all back dues have been collected – thank you to all</a:t>
            </a:r>
            <a:endParaRPr/>
          </a:p>
          <a:p>
            <a:pPr indent="-40005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Dues for FY 2024 (begins October 1, 2023) will be </a:t>
            </a:r>
            <a:r>
              <a:rPr b="1" lang="en-US" u="sng"/>
              <a:t>$78 per year</a:t>
            </a:r>
            <a:endParaRPr b="1" u="sn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g2446caf4e4e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0700" y="178575"/>
            <a:ext cx="10515600" cy="650083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2446caf4e4e_0_8"/>
          <p:cNvSpPr/>
          <p:nvPr/>
        </p:nvSpPr>
        <p:spPr>
          <a:xfrm>
            <a:off x="1999750" y="2553400"/>
            <a:ext cx="2835900" cy="14010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2446caf4e4e_0_8"/>
          <p:cNvSpPr txBox="1"/>
          <p:nvPr/>
        </p:nvSpPr>
        <p:spPr>
          <a:xfrm>
            <a:off x="2112750" y="429300"/>
            <a:ext cx="2361300" cy="116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Expenditures recommended by engineering team based on inspection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2446caf4e4e_0_8"/>
          <p:cNvSpPr txBox="1"/>
          <p:nvPr/>
        </p:nvSpPr>
        <p:spPr>
          <a:xfrm>
            <a:off x="4923075" y="474525"/>
            <a:ext cx="2666400" cy="92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Long range projections based on expected 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useful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 life of asset and future inflation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2446caf4e4e_0_8"/>
          <p:cNvSpPr/>
          <p:nvPr/>
        </p:nvSpPr>
        <p:spPr>
          <a:xfrm>
            <a:off x="4719725" y="3864000"/>
            <a:ext cx="3347100" cy="745800"/>
          </a:xfrm>
          <a:prstGeom prst="wedgeRoundRectCallout">
            <a:avLst>
              <a:gd fmla="val -91805" name="adj1"/>
              <a:gd fmla="val -72004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latin typeface="Calibri"/>
                <a:ea typeface="Calibri"/>
                <a:cs typeface="Calibri"/>
                <a:sym typeface="Calibri"/>
              </a:rPr>
              <a:t>Dues increase is necessary to </a:t>
            </a:r>
            <a:r>
              <a:rPr b="1" i="1" lang="en-US" sz="1800">
                <a:latin typeface="Calibri"/>
                <a:ea typeface="Calibri"/>
                <a:cs typeface="Calibri"/>
                <a:sym typeface="Calibri"/>
              </a:rPr>
              <a:t> meet near term funding goals</a:t>
            </a:r>
            <a:endParaRPr b="1" i="1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g2446caf4e4e_0_8"/>
          <p:cNvCxnSpPr/>
          <p:nvPr/>
        </p:nvCxnSpPr>
        <p:spPr>
          <a:xfrm flipH="1">
            <a:off x="4586950" y="474525"/>
            <a:ext cx="45300" cy="4304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g2446caf4e4e_0_8"/>
          <p:cNvSpPr/>
          <p:nvPr/>
        </p:nvSpPr>
        <p:spPr>
          <a:xfrm flipH="1">
            <a:off x="3366850" y="1539025"/>
            <a:ext cx="1220100" cy="27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446caf4e4e_0_8"/>
          <p:cNvSpPr/>
          <p:nvPr/>
        </p:nvSpPr>
        <p:spPr>
          <a:xfrm>
            <a:off x="4632250" y="1539025"/>
            <a:ext cx="1220100" cy="271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2020-12-28T01:31:22Z</dcterms:created>
  <dc:creator>Martin, James</dc:creator>
</cp:coreProperties>
</file>